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1" r:id="rId3"/>
    <p:sldId id="258" r:id="rId4"/>
    <p:sldId id="257" r:id="rId5"/>
    <p:sldId id="272" r:id="rId6"/>
    <p:sldId id="261" r:id="rId7"/>
    <p:sldId id="262" r:id="rId8"/>
    <p:sldId id="273" r:id="rId9"/>
    <p:sldId id="277" r:id="rId10"/>
    <p:sldId id="274" r:id="rId11"/>
    <p:sldId id="275" r:id="rId12"/>
    <p:sldId id="276" r:id="rId13"/>
    <p:sldId id="259" r:id="rId14"/>
    <p:sldId id="260" r:id="rId15"/>
    <p:sldId id="263" r:id="rId16"/>
    <p:sldId id="264" r:id="rId17"/>
    <p:sldId id="265" r:id="rId18"/>
    <p:sldId id="266" r:id="rId19"/>
    <p:sldId id="267" r:id="rId20"/>
    <p:sldId id="268" r:id="rId21"/>
    <p:sldId id="269" r:id="rId22"/>
    <p:sldId id="270" r:id="rId23"/>
  </p:sldIdLst>
  <p:sldSz cx="9144000" cy="6858000" type="screen4x3"/>
  <p:notesSz cx="6858000" cy="9144000"/>
  <p:embeddedFontLst>
    <p:embeddedFont>
      <p:font typeface="Alliance" panose="00000400000000000000" pitchFamily="2" charset="0"/>
      <p:regular r:id="rId24"/>
    </p:embeddedFont>
    <p:embeddedFont>
      <p:font typeface="Abadi MT Condensed" panose="020B0506030101010103" pitchFamily="34" charset="0"/>
      <p:regular r:id="rId25"/>
    </p:embeddedFont>
    <p:embeddedFont>
      <p:font typeface="Constantia" panose="02030602050306030303" pitchFamily="18" charset="0"/>
      <p:regular r:id="rId26"/>
      <p:bold r:id="rId27"/>
      <p:italic r:id="rId28"/>
      <p:boldItalic r:id="rId29"/>
    </p:embeddedFont>
    <p:embeddedFont>
      <p:font typeface="Calibri Light" panose="020F0302020204030204" pitchFamily="34" charset="0"/>
      <p:regular r:id="rId30"/>
      <p:italic r:id="rId31"/>
    </p:embeddedFont>
    <p:embeddedFont>
      <p:font typeface="PT Hand Label" pitchFamily="2" charset="0"/>
      <p:regular r:id="rId32"/>
    </p:embeddedFont>
    <p:embeddedFont>
      <p:font typeface="Abadi MT Condensed Extra Bold" panose="020B0A06030101010103" pitchFamily="34" charset="0"/>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ECF"/>
    <a:srgbClr val="FF0000"/>
    <a:srgbClr val="FFFFFF"/>
    <a:srgbClr val="000000"/>
    <a:srgbClr val="FDA9AB"/>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486" autoAdjust="0"/>
    <p:restoredTop sz="94660"/>
  </p:normalViewPr>
  <p:slideViewPr>
    <p:cSldViewPr snapToGrid="0">
      <p:cViewPr varScale="1">
        <p:scale>
          <a:sx n="75" d="100"/>
          <a:sy n="75" d="100"/>
        </p:scale>
        <p:origin x="494"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FFAEBD-59BC-4404-B0F4-0E54E1664E1C}"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178706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FAEBD-59BC-4404-B0F4-0E54E1664E1C}"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287588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FAEBD-59BC-4404-B0F4-0E54E1664E1C}"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247178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FFAEBD-59BC-4404-B0F4-0E54E1664E1C}"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326631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FFAEBD-59BC-4404-B0F4-0E54E1664E1C}"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375408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FFAEBD-59BC-4404-B0F4-0E54E1664E1C}"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22815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FFAEBD-59BC-4404-B0F4-0E54E1664E1C}" type="datetimeFigureOut">
              <a:rPr lang="en-US" smtClean="0"/>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167776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FFAEBD-59BC-4404-B0F4-0E54E1664E1C}" type="datetimeFigureOut">
              <a:rPr lang="en-US" smtClean="0"/>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282903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FAEBD-59BC-4404-B0F4-0E54E1664E1C}" type="datetimeFigureOut">
              <a:rPr lang="en-US" smtClean="0"/>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245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FAEBD-59BC-4404-B0F4-0E54E1664E1C}"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233839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FFAEBD-59BC-4404-B0F4-0E54E1664E1C}"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4D96BD-5BBB-4274-BDBF-F5AD878E083B}" type="slidenum">
              <a:rPr lang="en-US" smtClean="0"/>
              <a:t>‹#›</a:t>
            </a:fld>
            <a:endParaRPr lang="en-US"/>
          </a:p>
        </p:txBody>
      </p:sp>
    </p:spTree>
    <p:extLst>
      <p:ext uri="{BB962C8B-B14F-4D97-AF65-F5344CB8AC3E}">
        <p14:creationId xmlns:p14="http://schemas.microsoft.com/office/powerpoint/2010/main" val="4242678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FAEBD-59BC-4404-B0F4-0E54E1664E1C}" type="datetimeFigureOut">
              <a:rPr lang="en-US" smtClean="0"/>
              <a:t>4/23/2017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D96BD-5BBB-4274-BDBF-F5AD878E083B}" type="slidenum">
              <a:rPr lang="en-US" smtClean="0"/>
              <a:t>‹#›</a:t>
            </a:fld>
            <a:endParaRPr lang="en-US"/>
          </a:p>
        </p:txBody>
      </p:sp>
    </p:spTree>
    <p:extLst>
      <p:ext uri="{BB962C8B-B14F-4D97-AF65-F5344CB8AC3E}">
        <p14:creationId xmlns:p14="http://schemas.microsoft.com/office/powerpoint/2010/main" val="466437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65154" y="2234143"/>
            <a:ext cx="3918857" cy="1862048"/>
          </a:xfrm>
          <a:prstGeom prst="rect">
            <a:avLst/>
          </a:prstGeom>
          <a:noFill/>
        </p:spPr>
        <p:txBody>
          <a:bodyPr wrap="square" rtlCol="0">
            <a:spAutoFit/>
          </a:bodyPr>
          <a:lstStyle/>
          <a:p>
            <a:r>
              <a:rPr lang="en-US" sz="115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5" name="TextBox 4"/>
          <p:cNvSpPr txBox="1"/>
          <p:nvPr/>
        </p:nvSpPr>
        <p:spPr>
          <a:xfrm>
            <a:off x="1851660" y="3977640"/>
            <a:ext cx="6286500" cy="954107"/>
          </a:xfrm>
          <a:prstGeom prst="rect">
            <a:avLst/>
          </a:prstGeom>
          <a:noFill/>
        </p:spPr>
        <p:txBody>
          <a:bodyPr wrap="square" rtlCol="0">
            <a:spAutoFit/>
          </a:bodyPr>
          <a:lstStyle/>
          <a:p>
            <a:r>
              <a:rPr lang="en-US" sz="2800" dirty="0">
                <a:solidFill>
                  <a:schemeClr val="bg1"/>
                </a:solidFill>
                <a:effectLst>
                  <a:outerShdw blurRad="101600" dist="342900" dir="2700000" algn="tl" rotWithShape="0">
                    <a:prstClr val="black">
                      <a:alpha val="68000"/>
                    </a:prstClr>
                  </a:outerShdw>
                </a:effectLst>
                <a:latin typeface="Alliance" panose="00000400000000000000" pitchFamily="2" charset="0"/>
              </a:rPr>
              <a:t>A CD of this message will be available following the service</a:t>
            </a:r>
          </a:p>
        </p:txBody>
      </p:sp>
      <p:sp>
        <p:nvSpPr>
          <p:cNvPr id="6" name="TextBox 5"/>
          <p:cNvSpPr txBox="1"/>
          <p:nvPr/>
        </p:nvSpPr>
        <p:spPr>
          <a:xfrm>
            <a:off x="1859280" y="4892040"/>
            <a:ext cx="6499860" cy="954107"/>
          </a:xfrm>
          <a:prstGeom prst="rect">
            <a:avLst/>
          </a:prstGeom>
          <a:noFill/>
        </p:spPr>
        <p:txBody>
          <a:bodyPr wrap="square" rtlCol="0">
            <a:spAutoFit/>
          </a:bodyPr>
          <a:lstStyle/>
          <a:p>
            <a:r>
              <a:rPr lang="en-US" sz="2800" dirty="0">
                <a:solidFill>
                  <a:schemeClr val="bg1"/>
                </a:solidFill>
                <a:effectLst>
                  <a:outerShdw blurRad="101600" dist="342900" dir="2700000" algn="tl" rotWithShape="0">
                    <a:prstClr val="black">
                      <a:alpha val="68000"/>
                    </a:prstClr>
                  </a:outerShdw>
                </a:effectLst>
                <a:latin typeface="Alliance" panose="00000400000000000000" pitchFamily="2" charset="0"/>
              </a:rPr>
              <a:t>A podcast will also be available later at calvaryokc.com</a:t>
            </a:r>
          </a:p>
        </p:txBody>
      </p:sp>
    </p:spTree>
    <p:extLst>
      <p:ext uri="{BB962C8B-B14F-4D97-AF65-F5344CB8AC3E}">
        <p14:creationId xmlns:p14="http://schemas.microsoft.com/office/powerpoint/2010/main" val="232322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328971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3" name="TextBox 2"/>
          <p:cNvSpPr txBox="1"/>
          <p:nvPr/>
        </p:nvSpPr>
        <p:spPr>
          <a:xfrm>
            <a:off x="457200" y="841834"/>
            <a:ext cx="8251371" cy="206210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rPr>
              <a:t>Amy Carmichael ~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“If I can hurt another by speaking faithfully without much preparation of spirit, and without hurting myself far more than I hurt that other, then I know nothing of Calvary love.”</a:t>
            </a:r>
          </a:p>
        </p:txBody>
      </p:sp>
    </p:spTree>
    <p:extLst>
      <p:ext uri="{BB962C8B-B14F-4D97-AF65-F5344CB8AC3E}">
        <p14:creationId xmlns:p14="http://schemas.microsoft.com/office/powerpoint/2010/main" val="295802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414899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4415878" y="711200"/>
            <a:ext cx="1145005"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4" name="TextBox 3"/>
          <p:cNvSpPr txBox="1"/>
          <p:nvPr/>
        </p:nvSpPr>
        <p:spPr>
          <a:xfrm>
            <a:off x="702129" y="2359479"/>
            <a:ext cx="7968342"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i="1" dirty="0" err="1">
                <a:solidFill>
                  <a:srgbClr val="FFFF00"/>
                </a:solidFill>
                <a:effectLst>
                  <a:outerShdw blurRad="38100" dist="38100" dir="2700000" algn="tl">
                    <a:srgbClr val="000000">
                      <a:alpha val="43137"/>
                    </a:srgbClr>
                  </a:outerShdw>
                </a:effectLst>
                <a:latin typeface="Constantia" panose="02030602050306030303" pitchFamily="18" charset="0"/>
              </a:rPr>
              <a:t>agap</a:t>
            </a:r>
            <a:r>
              <a:rPr lang="en-US" sz="32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ē</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 </a:t>
            </a:r>
            <a:r>
              <a:rPr lang="en-US" sz="3200" b="1" i="1" dirty="0">
                <a:solidFill>
                  <a:schemeClr val="bg1"/>
                </a:solidFill>
                <a:effectLst>
                  <a:outerShdw blurRad="38100" dist="38100" dir="2700000" algn="tl">
                    <a:srgbClr val="000000">
                      <a:alpha val="43137"/>
                    </a:srgbClr>
                  </a:outerShdw>
                </a:effectLst>
                <a:latin typeface="Abadi MT Condensed" panose="020B0506030101010103" pitchFamily="34" charset="0"/>
              </a:rPr>
              <a:t>selflessness</a:t>
            </a:r>
          </a:p>
        </p:txBody>
      </p:sp>
      <p:sp>
        <p:nvSpPr>
          <p:cNvPr id="3" name="TextBox 2"/>
          <p:cNvSpPr txBox="1"/>
          <p:nvPr/>
        </p:nvSpPr>
        <p:spPr>
          <a:xfrm>
            <a:off x="457200" y="841834"/>
            <a:ext cx="8251371" cy="156966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1 John 5:3 ~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For this is the love of God, that we keep His commandments; and His commandments are not burdensome.</a:t>
            </a:r>
            <a:endParaRPr lang="en-US" sz="4800" b="1" dirty="0">
              <a:solidFill>
                <a:srgbClr val="FFFF00"/>
              </a:solidFill>
              <a:effectLst>
                <a:outerShdw blurRad="38100" dist="38100" dir="2700000" algn="tl">
                  <a:srgbClr val="000000">
                    <a:alpha val="43137"/>
                  </a:srgbClr>
                </a:outerShdw>
              </a:effectLst>
              <a:latin typeface="Abadi MT Condensed" panose="020B0506030101010103" pitchFamily="34" charset="0"/>
            </a:endParaRPr>
          </a:p>
        </p:txBody>
      </p:sp>
    </p:spTree>
    <p:extLst>
      <p:ext uri="{BB962C8B-B14F-4D97-AF65-F5344CB8AC3E}">
        <p14:creationId xmlns:p14="http://schemas.microsoft.com/office/powerpoint/2010/main" val="342011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139720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p:cNvSpPr/>
          <p:nvPr/>
        </p:nvSpPr>
        <p:spPr>
          <a:xfrm>
            <a:off x="2701378" y="1217383"/>
            <a:ext cx="1145005"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57200" y="841834"/>
            <a:ext cx="8251371" cy="156966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1 John 4:3 ~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and every spirit that does not confess that Jesus Christ has come in the flesh is not of God.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(past tense)</a:t>
            </a:r>
          </a:p>
        </p:txBody>
      </p:sp>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4" name="TextBox 3"/>
          <p:cNvSpPr txBox="1"/>
          <p:nvPr/>
        </p:nvSpPr>
        <p:spPr>
          <a:xfrm>
            <a:off x="465364" y="2326823"/>
            <a:ext cx="8205107" cy="1077218"/>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rPr>
              <a:t>as coming in the flesh</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maybe better: </a:t>
            </a:r>
            <a:r>
              <a:rPr lang="en-US" sz="3200" i="1" dirty="0">
                <a:solidFill>
                  <a:srgbClr val="FFFF00"/>
                </a:solidFill>
                <a:effectLst>
                  <a:outerShdw blurRad="38100" dist="38100" dir="2700000" algn="tl">
                    <a:srgbClr val="000000">
                      <a:alpha val="43137"/>
                    </a:srgbClr>
                  </a:outerShdw>
                </a:effectLst>
                <a:latin typeface="Abadi MT Condensed" panose="020B0506030101010103" pitchFamily="34" charset="0"/>
              </a:rPr>
              <a:t>is</a:t>
            </a: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rPr>
              <a:t> coming in the flesh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(present tense)</a:t>
            </a:r>
          </a:p>
        </p:txBody>
      </p:sp>
      <p:sp>
        <p:nvSpPr>
          <p:cNvPr id="6" name="TextBox 5"/>
          <p:cNvSpPr txBox="1"/>
          <p:nvPr/>
        </p:nvSpPr>
        <p:spPr>
          <a:xfrm>
            <a:off x="702129" y="3347356"/>
            <a:ext cx="7968342" cy="107721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ESV ~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those who do not confess the coming of Jesus Christ in the flesh.</a:t>
            </a:r>
          </a:p>
        </p:txBody>
      </p:sp>
    </p:spTree>
    <p:extLst>
      <p:ext uri="{BB962C8B-B14F-4D97-AF65-F5344CB8AC3E}">
        <p14:creationId xmlns:p14="http://schemas.microsoft.com/office/powerpoint/2010/main" val="68849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3"/>
                                        </p:tgtEl>
                                        <p:attrNameLst>
                                          <p:attrName>style.color</p:attrName>
                                        </p:attrNameLst>
                                      </p:cBhvr>
                                      <p:to>
                                        <a:schemeClr val="accent2"/>
                                      </p:to>
                                    </p:animClr>
                                  </p:childTnLst>
                                </p:cTn>
                              </p:par>
                              <p:par>
                                <p:cTn id="19" presetID="1" presetClass="emph" presetSubtype="2" fill="hold" nodeType="withEffect">
                                  <p:stCondLst>
                                    <p:cond delay="0"/>
                                  </p:stCondLst>
                                  <p:childTnLst>
                                    <p:animClr clrSpc="rgb" dir="cw">
                                      <p:cBhvr>
                                        <p:cTn id="20" dur="2000" fill="hold"/>
                                        <p:tgtEl>
                                          <p:spTgt spid="5"/>
                                        </p:tgtEl>
                                        <p:attrNameLst>
                                          <p:attrName>fillcolor</p:attrName>
                                        </p:attrNameLst>
                                      </p:cBhvr>
                                      <p:to>
                                        <a:schemeClr val="accent2"/>
                                      </p:to>
                                    </p:animClr>
                                    <p:set>
                                      <p:cBhvr>
                                        <p:cTn id="21" dur="2000" fill="hold"/>
                                        <p:tgtEl>
                                          <p:spTgt spid="5"/>
                                        </p:tgtEl>
                                        <p:attrNameLst>
                                          <p:attrName>fill.type</p:attrName>
                                        </p:attrNameLst>
                                      </p:cBhvr>
                                      <p:to>
                                        <p:strVal val="solid"/>
                                      </p:to>
                                    </p:set>
                                    <p:set>
                                      <p:cBhvr>
                                        <p:cTn id="22" dur="2000" fill="hold"/>
                                        <p:tgtEl>
                                          <p:spTgt spid="5"/>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3" grpId="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113875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841834"/>
            <a:ext cx="8251371"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We</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 1</a:t>
            </a:r>
            <a:r>
              <a:rPr lang="en-US" sz="3200" b="1"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st</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person plural</a:t>
            </a:r>
          </a:p>
        </p:txBody>
      </p:sp>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6" name="TextBox 5"/>
          <p:cNvSpPr txBox="1"/>
          <p:nvPr/>
        </p:nvSpPr>
        <p:spPr>
          <a:xfrm>
            <a:off x="702129" y="1370833"/>
            <a:ext cx="796834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NASB, NIV ~ </a:t>
            </a: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rPr>
              <a:t>you do not lose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not preferred)</a:t>
            </a:r>
          </a:p>
        </p:txBody>
      </p:sp>
    </p:spTree>
    <p:extLst>
      <p:ext uri="{BB962C8B-B14F-4D97-AF65-F5344CB8AC3E}">
        <p14:creationId xmlns:p14="http://schemas.microsoft.com/office/powerpoint/2010/main" val="19713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39222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841834"/>
            <a:ext cx="8251371"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transgresses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i="1" dirty="0">
                <a:solidFill>
                  <a:schemeClr val="bg1"/>
                </a:solidFill>
                <a:effectLst>
                  <a:outerShdw blurRad="38100" dist="38100" dir="2700000" algn="tl">
                    <a:srgbClr val="000000">
                      <a:alpha val="43137"/>
                    </a:srgbClr>
                  </a:outerShdw>
                </a:effectLst>
                <a:latin typeface="Abadi MT Condensed" panose="020B0506030101010103" pitchFamily="34" charset="0"/>
              </a:rPr>
              <a:t>to turn aside</a:t>
            </a:r>
            <a:endParaRPr lang="en-US" sz="4800" b="1" i="1" dirty="0">
              <a:solidFill>
                <a:schemeClr val="bg1"/>
              </a:solidFill>
              <a:effectLst>
                <a:outerShdw blurRad="38100" dist="38100" dir="2700000" algn="tl">
                  <a:srgbClr val="000000">
                    <a:alpha val="43137"/>
                  </a:srgbClr>
                </a:outerShdw>
              </a:effectLst>
              <a:latin typeface="Abadi MT Condensed" panose="020B0506030101010103" pitchFamily="34" charset="0"/>
            </a:endParaRPr>
          </a:p>
        </p:txBody>
      </p:sp>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6" name="TextBox 5"/>
          <p:cNvSpPr txBox="1"/>
          <p:nvPr/>
        </p:nvSpPr>
        <p:spPr>
          <a:xfrm>
            <a:off x="702129" y="1371600"/>
            <a:ext cx="796834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NIV ~ </a:t>
            </a: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rPr>
              <a:t>Anyone who runs ahead … </a:t>
            </a:r>
          </a:p>
        </p:txBody>
      </p:sp>
      <p:sp>
        <p:nvSpPr>
          <p:cNvPr id="7" name="TextBox 6"/>
          <p:cNvSpPr txBox="1"/>
          <p:nvPr/>
        </p:nvSpPr>
        <p:spPr>
          <a:xfrm>
            <a:off x="698904" y="1892363"/>
            <a:ext cx="7968342"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Phillips ~ </a:t>
            </a: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rPr>
              <a:t>The man who is so “advanced” that he is not content with what Christ taught has in fact no God.</a:t>
            </a:r>
          </a:p>
        </p:txBody>
      </p:sp>
      <p:sp>
        <p:nvSpPr>
          <p:cNvPr id="5" name="TextBox 4"/>
          <p:cNvSpPr txBox="1"/>
          <p:nvPr/>
        </p:nvSpPr>
        <p:spPr>
          <a:xfrm>
            <a:off x="463463" y="3406812"/>
            <a:ext cx="8273441"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rPr>
              <a:t>abide</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 </a:t>
            </a:r>
            <a:r>
              <a:rPr lang="en-US" sz="3200" i="1" dirty="0" err="1">
                <a:solidFill>
                  <a:srgbClr val="FFFF00"/>
                </a:solidFill>
                <a:effectLst>
                  <a:outerShdw blurRad="38100" dist="38100" dir="2700000" algn="tl">
                    <a:srgbClr val="000000">
                      <a:alpha val="43137"/>
                    </a:srgbClr>
                  </a:outerShdw>
                </a:effectLst>
                <a:latin typeface="Constantia" panose="02030602050306030303" pitchFamily="18" charset="0"/>
              </a:rPr>
              <a:t>menō</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 </a:t>
            </a:r>
            <a:r>
              <a:rPr lang="en-US" sz="3200" i="1" dirty="0">
                <a:solidFill>
                  <a:schemeClr val="bg1"/>
                </a:solidFill>
                <a:effectLst>
                  <a:outerShdw blurRad="38100" dist="38100" dir="2700000" algn="tl">
                    <a:srgbClr val="000000">
                      <a:alpha val="43137"/>
                    </a:srgbClr>
                  </a:outerShdw>
                </a:effectLst>
                <a:latin typeface="Abadi MT Condensed" panose="020B0506030101010103" pitchFamily="34" charset="0"/>
              </a:rPr>
              <a:t>to remain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or </a:t>
            </a:r>
            <a:r>
              <a:rPr lang="en-US" sz="3200" i="1" dirty="0">
                <a:solidFill>
                  <a:schemeClr val="bg1"/>
                </a:solidFill>
                <a:effectLst>
                  <a:outerShdw blurRad="38100" dist="38100" dir="2700000" algn="tl">
                    <a:srgbClr val="000000">
                      <a:alpha val="43137"/>
                    </a:srgbClr>
                  </a:outerShdw>
                </a:effectLst>
                <a:latin typeface="Abadi MT Condensed" panose="020B0506030101010103" pitchFamily="34" charset="0"/>
              </a:rPr>
              <a:t>to continue</a:t>
            </a:r>
          </a:p>
        </p:txBody>
      </p:sp>
    </p:spTree>
    <p:extLst>
      <p:ext uri="{BB962C8B-B14F-4D97-AF65-F5344CB8AC3E}">
        <p14:creationId xmlns:p14="http://schemas.microsoft.com/office/powerpoint/2010/main" val="358096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6"/>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3"/>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7" grpId="0"/>
      <p:bldP spid="7"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grpSp>
        <p:nvGrpSpPr>
          <p:cNvPr id="54" name="Group 53"/>
          <p:cNvGrpSpPr/>
          <p:nvPr/>
        </p:nvGrpSpPr>
        <p:grpSpPr>
          <a:xfrm>
            <a:off x="1523999" y="1501757"/>
            <a:ext cx="6096000" cy="3838575"/>
            <a:chOff x="1523999" y="1501757"/>
            <a:chExt cx="6096000" cy="3838575"/>
          </a:xfrm>
        </p:grpSpPr>
        <p:pic>
          <p:nvPicPr>
            <p:cNvPr id="2050" name="Picture 2" descr="Image result for post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501757"/>
              <a:ext cx="6096000" cy="3838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ostcard st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047" y="1627993"/>
              <a:ext cx="946285" cy="94628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5351227" y="2973780"/>
            <a:ext cx="2027582" cy="369332"/>
          </a:xfrm>
          <a:prstGeom prst="rect">
            <a:avLst/>
          </a:prstGeom>
          <a:noFill/>
        </p:spPr>
        <p:txBody>
          <a:bodyPr wrap="square" rtlCol="0">
            <a:spAutoFit/>
          </a:bodyPr>
          <a:lstStyle/>
          <a:p>
            <a:r>
              <a:rPr lang="en-US" b="1" dirty="0">
                <a:latin typeface="PT Hand Label" pitchFamily="2" charset="0"/>
              </a:rPr>
              <a:t>Mom and Dad</a:t>
            </a:r>
          </a:p>
        </p:txBody>
      </p:sp>
      <p:sp>
        <p:nvSpPr>
          <p:cNvPr id="49" name="TextBox 48"/>
          <p:cNvSpPr txBox="1"/>
          <p:nvPr/>
        </p:nvSpPr>
        <p:spPr>
          <a:xfrm>
            <a:off x="5320748" y="3269302"/>
            <a:ext cx="2027582" cy="369332"/>
          </a:xfrm>
          <a:prstGeom prst="rect">
            <a:avLst/>
          </a:prstGeom>
          <a:noFill/>
        </p:spPr>
        <p:txBody>
          <a:bodyPr wrap="square" rtlCol="0">
            <a:spAutoFit/>
          </a:bodyPr>
          <a:lstStyle/>
          <a:p>
            <a:r>
              <a:rPr lang="en-US" b="1" dirty="0">
                <a:latin typeface="PT Hand Label" pitchFamily="2" charset="0"/>
              </a:rPr>
              <a:t>1234 NW 5</a:t>
            </a:r>
            <a:r>
              <a:rPr lang="en-US" b="1" baseline="30000" dirty="0">
                <a:latin typeface="PT Hand Label" pitchFamily="2" charset="0"/>
              </a:rPr>
              <a:t>th</a:t>
            </a:r>
            <a:r>
              <a:rPr lang="en-US" b="1" dirty="0">
                <a:latin typeface="PT Hand Label" pitchFamily="2" charset="0"/>
              </a:rPr>
              <a:t> St</a:t>
            </a:r>
          </a:p>
        </p:txBody>
      </p:sp>
      <p:sp>
        <p:nvSpPr>
          <p:cNvPr id="50" name="TextBox 49"/>
          <p:cNvSpPr txBox="1"/>
          <p:nvPr/>
        </p:nvSpPr>
        <p:spPr>
          <a:xfrm>
            <a:off x="5290269" y="3564824"/>
            <a:ext cx="2027582" cy="369332"/>
          </a:xfrm>
          <a:prstGeom prst="rect">
            <a:avLst/>
          </a:prstGeom>
          <a:noFill/>
        </p:spPr>
        <p:txBody>
          <a:bodyPr wrap="square" rtlCol="0">
            <a:spAutoFit/>
          </a:bodyPr>
          <a:lstStyle/>
          <a:p>
            <a:r>
              <a:rPr lang="en-US" b="1" dirty="0">
                <a:latin typeface="PT Hand Label" pitchFamily="2" charset="0"/>
              </a:rPr>
              <a:t>Podunk, America</a:t>
            </a:r>
          </a:p>
        </p:txBody>
      </p:sp>
      <p:sp>
        <p:nvSpPr>
          <p:cNvPr id="7" name="TextBox 6"/>
          <p:cNvSpPr txBox="1"/>
          <p:nvPr/>
        </p:nvSpPr>
        <p:spPr>
          <a:xfrm>
            <a:off x="1681018" y="2035528"/>
            <a:ext cx="3026154" cy="1815882"/>
          </a:xfrm>
          <a:prstGeom prst="rect">
            <a:avLst/>
          </a:prstGeom>
          <a:noFill/>
        </p:spPr>
        <p:txBody>
          <a:bodyPr wrap="square" rtlCol="0">
            <a:spAutoFit/>
          </a:bodyPr>
          <a:lstStyle/>
          <a:p>
            <a:r>
              <a:rPr lang="en-US" sz="2800" b="1" dirty="0">
                <a:latin typeface="PT Hand Label" pitchFamily="2" charset="0"/>
              </a:rPr>
              <a:t>Having a wonderful time.</a:t>
            </a:r>
          </a:p>
          <a:p>
            <a:r>
              <a:rPr lang="en-US" sz="2800" b="1" dirty="0">
                <a:latin typeface="PT Hand Label" pitchFamily="2" charset="0"/>
              </a:rPr>
              <a:t>Wish you were here.</a:t>
            </a:r>
          </a:p>
          <a:p>
            <a:r>
              <a:rPr lang="en-US" sz="2800" b="1" dirty="0">
                <a:latin typeface="PT Hand Label" pitchFamily="2" charset="0"/>
              </a:rPr>
              <a:t>Send money.</a:t>
            </a:r>
          </a:p>
        </p:txBody>
      </p:sp>
      <p:sp>
        <p:nvSpPr>
          <p:cNvPr id="56" name="TextBox 55"/>
          <p:cNvSpPr txBox="1"/>
          <p:nvPr/>
        </p:nvSpPr>
        <p:spPr>
          <a:xfrm>
            <a:off x="1699492" y="2058628"/>
            <a:ext cx="2938408" cy="1384995"/>
          </a:xfrm>
          <a:prstGeom prst="rect">
            <a:avLst/>
          </a:prstGeom>
          <a:noFill/>
        </p:spPr>
        <p:txBody>
          <a:bodyPr wrap="square" rtlCol="0">
            <a:spAutoFit/>
          </a:bodyPr>
          <a:lstStyle/>
          <a:p>
            <a:r>
              <a:rPr lang="en-US" sz="2800" b="1" dirty="0">
                <a:latin typeface="PT Hand Label" pitchFamily="2" charset="0"/>
              </a:rPr>
              <a:t>This is love, that we walk according to His commandments. </a:t>
            </a:r>
          </a:p>
        </p:txBody>
      </p:sp>
      <p:sp>
        <p:nvSpPr>
          <p:cNvPr id="57" name="TextBox 56"/>
          <p:cNvSpPr txBox="1"/>
          <p:nvPr/>
        </p:nvSpPr>
        <p:spPr>
          <a:xfrm>
            <a:off x="1676406" y="2067868"/>
            <a:ext cx="3026154" cy="2677656"/>
          </a:xfrm>
          <a:prstGeom prst="rect">
            <a:avLst/>
          </a:prstGeom>
          <a:noFill/>
        </p:spPr>
        <p:txBody>
          <a:bodyPr wrap="square" rtlCol="0">
            <a:spAutoFit/>
          </a:bodyPr>
          <a:lstStyle/>
          <a:p>
            <a:r>
              <a:rPr lang="en-US" sz="2800" b="1" dirty="0">
                <a:latin typeface="PT Hand Label" pitchFamily="2" charset="0"/>
              </a:rPr>
              <a:t>For many deceivers have gone out into the world who do not confess Jesus Christ as coming in the flesh. </a:t>
            </a:r>
            <a:endParaRPr lang="en-US" sz="4000" b="1" dirty="0">
              <a:latin typeface="PT Hand Label" pitchFamily="2" charset="0"/>
            </a:endParaRPr>
          </a:p>
        </p:txBody>
      </p:sp>
      <p:sp>
        <p:nvSpPr>
          <p:cNvPr id="60" name="TextBox 59"/>
          <p:cNvSpPr txBox="1"/>
          <p:nvPr/>
        </p:nvSpPr>
        <p:spPr>
          <a:xfrm>
            <a:off x="5347768" y="2996878"/>
            <a:ext cx="2027582" cy="369332"/>
          </a:xfrm>
          <a:prstGeom prst="rect">
            <a:avLst/>
          </a:prstGeom>
          <a:noFill/>
        </p:spPr>
        <p:txBody>
          <a:bodyPr wrap="square" rtlCol="0">
            <a:spAutoFit/>
          </a:bodyPr>
          <a:lstStyle/>
          <a:p>
            <a:r>
              <a:rPr lang="en-US" b="1" dirty="0">
                <a:latin typeface="PT Hand Label" pitchFamily="2" charset="0"/>
              </a:rPr>
              <a:t>Elect Lady</a:t>
            </a:r>
          </a:p>
        </p:txBody>
      </p:sp>
      <p:sp>
        <p:nvSpPr>
          <p:cNvPr id="61" name="TextBox 60"/>
          <p:cNvSpPr txBox="1"/>
          <p:nvPr/>
        </p:nvSpPr>
        <p:spPr>
          <a:xfrm>
            <a:off x="5317289" y="3292400"/>
            <a:ext cx="2027582" cy="369332"/>
          </a:xfrm>
          <a:prstGeom prst="rect">
            <a:avLst/>
          </a:prstGeom>
          <a:noFill/>
        </p:spPr>
        <p:txBody>
          <a:bodyPr wrap="square" rtlCol="0">
            <a:spAutoFit/>
          </a:bodyPr>
          <a:lstStyle/>
          <a:p>
            <a:r>
              <a:rPr lang="en-US" b="1" dirty="0">
                <a:latin typeface="PT Hand Label" pitchFamily="2" charset="0"/>
              </a:rPr>
              <a:t>General Delivery</a:t>
            </a:r>
          </a:p>
        </p:txBody>
      </p:sp>
      <p:sp>
        <p:nvSpPr>
          <p:cNvPr id="62" name="TextBox 61"/>
          <p:cNvSpPr txBox="1"/>
          <p:nvPr/>
        </p:nvSpPr>
        <p:spPr>
          <a:xfrm>
            <a:off x="5286810" y="3587922"/>
            <a:ext cx="2106322" cy="369332"/>
          </a:xfrm>
          <a:prstGeom prst="rect">
            <a:avLst/>
          </a:prstGeom>
          <a:noFill/>
        </p:spPr>
        <p:txBody>
          <a:bodyPr wrap="square" rtlCol="0">
            <a:spAutoFit/>
          </a:bodyPr>
          <a:lstStyle/>
          <a:p>
            <a:r>
              <a:rPr lang="en-US" b="1" dirty="0">
                <a:latin typeface="PT Hand Label" pitchFamily="2" charset="0"/>
              </a:rPr>
              <a:t>Ephesus, Asia Minor</a:t>
            </a:r>
          </a:p>
        </p:txBody>
      </p:sp>
      <p:pic>
        <p:nvPicPr>
          <p:cNvPr id="2054" name="Picture 6" descr="Image result for postca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4768" y="1548951"/>
            <a:ext cx="5968926" cy="373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88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2054"/>
                                        </p:tgtEl>
                                      </p:cBhvr>
                                    </p:animEffect>
                                    <p:set>
                                      <p:cBhvr>
                                        <p:cTn id="12" dur="1" fill="hold">
                                          <p:stCondLst>
                                            <p:cond delay="499"/>
                                          </p:stCondLst>
                                        </p:cTn>
                                        <p:tgtEl>
                                          <p:spTgt spid="2054"/>
                                        </p:tgtEl>
                                        <p:attrNameLst>
                                          <p:attrName>style.visibility</p:attrName>
                                        </p:attrNameLst>
                                      </p:cBhvr>
                                      <p:to>
                                        <p:strVal val="hidden"/>
                                      </p:to>
                                    </p:set>
                                  </p:childTnLst>
                                </p:cTn>
                              </p:par>
                            </p:childTnLst>
                          </p:cTn>
                        </p:par>
                        <p:par>
                          <p:cTn id="13" fill="hold">
                            <p:stCondLst>
                              <p:cond delay="500"/>
                            </p:stCondLst>
                            <p:childTnLst>
                              <p:par>
                                <p:cTn id="14" presetID="16" presetClass="entr" presetSubtype="37"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barn(outVertical)">
                                      <p:cBhvr>
                                        <p:cTn id="16" dur="500"/>
                                        <p:tgtEl>
                                          <p:spTgt spid="54"/>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6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par>
                          <p:cTn id="25" fill="hold">
                            <p:stCondLst>
                              <p:cond delay="2250"/>
                            </p:stCondLst>
                            <p:childTnLst>
                              <p:par>
                                <p:cTn id="26" presetID="10" presetClass="entr" presetSubtype="0" fill="hold" grpId="0" nodeType="afterEffect">
                                  <p:stCondLst>
                                    <p:cond delay="0"/>
                                  </p:stCondLst>
                                  <p:iterate type="wd">
                                    <p:tmPct val="10000"/>
                                  </p:iterate>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par>
                          <p:cTn id="29" fill="hold">
                            <p:stCondLst>
                              <p:cond delay="2850"/>
                            </p:stCondLst>
                            <p:childTnLst>
                              <p:par>
                                <p:cTn id="30" presetID="10"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iterate type="wd">
                                    <p:tmPct val="0"/>
                                  </p:iterate>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iterate type="wd">
                                    <p:tmPct val="0"/>
                                  </p:iterate>
                                  <p:childTnLst>
                                    <p:animEffect transition="out" filter="fade">
                                      <p:cBhvr>
                                        <p:cTn id="39" dur="500"/>
                                        <p:tgtEl>
                                          <p:spTgt spid="49"/>
                                        </p:tgtEl>
                                      </p:cBhvr>
                                    </p:animEffect>
                                    <p:set>
                                      <p:cBhvr>
                                        <p:cTn id="40" dur="1" fill="hold">
                                          <p:stCondLst>
                                            <p:cond delay="499"/>
                                          </p:stCondLst>
                                        </p:cTn>
                                        <p:tgtEl>
                                          <p:spTgt spid="49"/>
                                        </p:tgtEl>
                                        <p:attrNameLst>
                                          <p:attrName>style.visibility</p:attrName>
                                        </p:attrNameLst>
                                      </p:cBhvr>
                                      <p:to>
                                        <p:strVal val="hidden"/>
                                      </p:to>
                                    </p:set>
                                  </p:childTnLst>
                                </p:cTn>
                              </p:par>
                              <p:par>
                                <p:cTn id="41" presetID="10" presetClass="exit" presetSubtype="0" fill="hold" grpId="1" nodeType="withEffect">
                                  <p:stCondLst>
                                    <p:cond delay="0"/>
                                  </p:stCondLst>
                                  <p:iterate type="wd">
                                    <p:tmPct val="0"/>
                                  </p:iterate>
                                  <p:childTnLst>
                                    <p:animEffect transition="out" filter="fade">
                                      <p:cBhvr>
                                        <p:cTn id="42" dur="500"/>
                                        <p:tgtEl>
                                          <p:spTgt spid="50"/>
                                        </p:tgtEl>
                                      </p:cBhvr>
                                    </p:animEffect>
                                    <p:set>
                                      <p:cBhvr>
                                        <p:cTn id="43" dur="1" fill="hold">
                                          <p:stCondLst>
                                            <p:cond delay="499"/>
                                          </p:stCondLst>
                                        </p:cTn>
                                        <p:tgtEl>
                                          <p:spTgt spid="50"/>
                                        </p:tgtEl>
                                        <p:attrNameLst>
                                          <p:attrName>style.visibility</p:attrName>
                                        </p:attrNameLst>
                                      </p:cBhvr>
                                      <p:to>
                                        <p:strVal val="hidden"/>
                                      </p:to>
                                    </p:set>
                                  </p:childTnLst>
                                </p:cTn>
                              </p:par>
                            </p:childTnLst>
                          </p:cTn>
                        </p:par>
                        <p:par>
                          <p:cTn id="44" fill="hold">
                            <p:stCondLst>
                              <p:cond delay="5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par>
                          <p:cTn id="48" fill="hold">
                            <p:stCondLst>
                              <p:cond delay="1050"/>
                            </p:stCondLst>
                            <p:childTnLst>
                              <p:par>
                                <p:cTn id="49" presetID="10" presetClass="entr" presetSubtype="0" fill="hold" grpId="0" nodeType="afterEffect">
                                  <p:stCondLst>
                                    <p:cond delay="0"/>
                                  </p:stCondLst>
                                  <p:iterate type="wd">
                                    <p:tmPct val="10000"/>
                                  </p:iterate>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par>
                          <p:cTn id="52" fill="hold">
                            <p:stCondLst>
                              <p:cond delay="1600"/>
                            </p:stCondLst>
                            <p:childTnLst>
                              <p:par>
                                <p:cTn id="53" presetID="10" presetClass="entr" presetSubtype="0" fill="hold" grpId="0" nodeType="afterEffect">
                                  <p:stCondLst>
                                    <p:cond delay="0"/>
                                  </p:stCondLst>
                                  <p:iterate type="wd">
                                    <p:tmPct val="10000"/>
                                  </p:iterate>
                                  <p:childTnLst>
                                    <p:set>
                                      <p:cBhvr>
                                        <p:cTn id="54" dur="1" fill="hold">
                                          <p:stCondLst>
                                            <p:cond delay="0"/>
                                          </p:stCondLst>
                                        </p:cTn>
                                        <p:tgtEl>
                                          <p:spTgt spid="62"/>
                                        </p:tgtEl>
                                        <p:attrNameLst>
                                          <p:attrName>style.visibility</p:attrName>
                                        </p:attrNameLst>
                                      </p:cBhvr>
                                      <p:to>
                                        <p:strVal val="visible"/>
                                      </p:to>
                                    </p:set>
                                    <p:animEffect transition="in" filter="fade">
                                      <p:cBhvr>
                                        <p:cTn id="55" dur="500"/>
                                        <p:tgtEl>
                                          <p:spTgt spid="62"/>
                                        </p:tgtEl>
                                      </p:cBhvr>
                                    </p:animEffect>
                                  </p:childTnLst>
                                </p:cTn>
                              </p:par>
                            </p:childTnLst>
                          </p:cTn>
                        </p:par>
                        <p:par>
                          <p:cTn id="56" fill="hold">
                            <p:stCondLst>
                              <p:cond delay="2250"/>
                            </p:stCondLst>
                            <p:childTnLst>
                              <p:par>
                                <p:cTn id="57" presetID="10" presetClass="exit" presetSubtype="0" fill="hold" grpId="1" nodeType="afterEffect">
                                  <p:stCondLst>
                                    <p:cond delay="0"/>
                                  </p:stCondLst>
                                  <p:iterate type="lt">
                                    <p:tmPct val="0"/>
                                  </p:iterate>
                                  <p:childTnLst>
                                    <p:animEffect transition="out" filter="fade">
                                      <p:cBhvr>
                                        <p:cTn id="58" dur="500"/>
                                        <p:tgtEl>
                                          <p:spTgt spid="7"/>
                                        </p:tgtEl>
                                      </p:cBhvr>
                                    </p:animEffect>
                                    <p:set>
                                      <p:cBhvr>
                                        <p:cTn id="59" dur="1" fill="hold">
                                          <p:stCondLst>
                                            <p:cond delay="499"/>
                                          </p:stCondLst>
                                        </p:cTn>
                                        <p:tgtEl>
                                          <p:spTgt spid="7"/>
                                        </p:tgtEl>
                                        <p:attrNameLst>
                                          <p:attrName>style.visibility</p:attrName>
                                        </p:attrNameLst>
                                      </p:cBhvr>
                                      <p:to>
                                        <p:strVal val="hidden"/>
                                      </p:to>
                                    </p:set>
                                  </p:childTnLst>
                                </p:cTn>
                              </p:par>
                              <p:par>
                                <p:cTn id="60" presetID="10" presetClass="entr" presetSubtype="0" fill="hold" grpId="0" nodeType="withEffect">
                                  <p:stCondLst>
                                    <p:cond delay="0"/>
                                  </p:stCondLst>
                                  <p:iterate type="lt">
                                    <p:tmPct val="10000"/>
                                  </p:iterate>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iterate type="lt">
                                    <p:tmPct val="0"/>
                                  </p:iterate>
                                  <p:childTnLst>
                                    <p:animEffect transition="out" filter="fade">
                                      <p:cBhvr>
                                        <p:cTn id="66" dur="500"/>
                                        <p:tgtEl>
                                          <p:spTgt spid="56"/>
                                        </p:tgtEl>
                                      </p:cBhvr>
                                    </p:animEffect>
                                    <p:set>
                                      <p:cBhvr>
                                        <p:cTn id="67" dur="1" fill="hold">
                                          <p:stCondLst>
                                            <p:cond delay="499"/>
                                          </p:stCondLst>
                                        </p:cTn>
                                        <p:tgtEl>
                                          <p:spTgt spid="56"/>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iterate type="lt">
                                    <p:tmPct val="10000"/>
                                  </p:iterate>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49" grpId="0"/>
      <p:bldP spid="49" grpId="1"/>
      <p:bldP spid="50" grpId="0"/>
      <p:bldP spid="50" grpId="1"/>
      <p:bldP spid="7" grpId="0"/>
      <p:bldP spid="7" grpId="1"/>
      <p:bldP spid="56" grpId="0"/>
      <p:bldP spid="56" grpId="1"/>
      <p:bldP spid="57" grpId="0"/>
      <p:bldP spid="60" grpId="0"/>
      <p:bldP spid="61" grpId="0"/>
      <p:bldP spid="6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417878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Image result for bible knowledge comment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29" y="989915"/>
            <a:ext cx="2006253" cy="3176568"/>
          </a:xfrm>
          <a:prstGeom prst="rect">
            <a:avLst/>
          </a:prstGeom>
          <a:noFill/>
          <a:effectLst>
            <a:outerShdw blurRad="127000" dist="317500" dir="5400000" sx="97000" sy="97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841834"/>
            <a:ext cx="8251371" cy="5262979"/>
          </a:xfrm>
          <a:prstGeom prst="rect">
            <a:avLst/>
          </a:prstGeom>
          <a:noFill/>
        </p:spPr>
        <p:txBody>
          <a:bodyPr wrap="square" rtlCol="0">
            <a:spAutoFit/>
          </a:bodyPr>
          <a:lstStyle/>
          <a:p>
            <a:r>
              <a:rPr lang="en-US" sz="2800" dirty="0">
                <a:solidFill>
                  <a:schemeClr val="bg1"/>
                </a:solidFill>
                <a:effectLst>
                  <a:outerShdw blurRad="38100" dist="38100" dir="2700000" algn="tl">
                    <a:srgbClr val="000000">
                      <a:alpha val="43137"/>
                    </a:srgbClr>
                  </a:outerShdw>
                </a:effectLst>
                <a:latin typeface="Abadi MT Condensed" panose="020B0506030101010103" pitchFamily="34" charset="0"/>
              </a:rPr>
              <a:t>				“To some modern minds these instructions 					seem unduly rigid and harsh. A great part of the 				problem, however, lies in the modern inclination 				to be highly tolerant of religious differences. 					One must frankly face the fact that the New 					Testament writers did not share this spirit of 					toleration. Their commitment to the truth and their consciousness of the dangers of religious error called forth many stern denunciations of false teachers. Not surprisingly, this modern age, having a diminishing sense of the dangers of heresy, has lost its convictions about the truth.”</a:t>
            </a:r>
          </a:p>
        </p:txBody>
      </p:sp>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294571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9" presetClass="emph" presetSubtype="0" nodeType="afterEffect">
                                  <p:stCondLst>
                                    <p:cond delay="0"/>
                                  </p:stCondLst>
                                  <p:childTnLst>
                                    <p:set>
                                      <p:cBhvr>
                                        <p:cTn id="15" dur="indefinite"/>
                                        <p:tgtEl>
                                          <p:spTgt spid="1026"/>
                                        </p:tgtEl>
                                        <p:attrNameLst>
                                          <p:attrName>style.opacity</p:attrName>
                                        </p:attrNameLst>
                                      </p:cBhvr>
                                      <p:to>
                                        <p:strVal val="0.5"/>
                                      </p:to>
                                    </p:set>
                                    <p:animEffect filter="image" prLst="opacity: 0.5">
                                      <p:cBhvr rctx="IE">
                                        <p:cTn id="16" dur="indefinite"/>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329402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247763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4" name="Rectangle: Rounded Corners 3"/>
          <p:cNvSpPr/>
          <p:nvPr/>
        </p:nvSpPr>
        <p:spPr>
          <a:xfrm>
            <a:off x="464456" y="2532110"/>
            <a:ext cx="8236857" cy="754743"/>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2540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rot="-3300000">
            <a:off x="294786" y="1588679"/>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James</a:t>
            </a:r>
          </a:p>
        </p:txBody>
      </p:sp>
      <p:sp>
        <p:nvSpPr>
          <p:cNvPr id="25" name="TextBox 24"/>
          <p:cNvSpPr txBox="1"/>
          <p:nvPr/>
        </p:nvSpPr>
        <p:spPr>
          <a:xfrm rot="3300000">
            <a:off x="302043" y="3751304"/>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1 Thess.</a:t>
            </a:r>
          </a:p>
        </p:txBody>
      </p:sp>
      <p:sp>
        <p:nvSpPr>
          <p:cNvPr id="26" name="TextBox 25"/>
          <p:cNvSpPr txBox="1"/>
          <p:nvPr/>
        </p:nvSpPr>
        <p:spPr>
          <a:xfrm rot="-3300000">
            <a:off x="788276" y="1588680"/>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2 Thess.</a:t>
            </a:r>
          </a:p>
        </p:txBody>
      </p:sp>
      <p:sp>
        <p:nvSpPr>
          <p:cNvPr id="27" name="TextBox 26"/>
          <p:cNvSpPr txBox="1"/>
          <p:nvPr/>
        </p:nvSpPr>
        <p:spPr>
          <a:xfrm rot="3300000">
            <a:off x="926165" y="3758563"/>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Galatians</a:t>
            </a:r>
          </a:p>
        </p:txBody>
      </p:sp>
      <p:sp>
        <p:nvSpPr>
          <p:cNvPr id="28" name="TextBox 27"/>
          <p:cNvSpPr txBox="1"/>
          <p:nvPr/>
        </p:nvSpPr>
        <p:spPr>
          <a:xfrm rot="-3300000">
            <a:off x="1296274" y="1603196"/>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1 Cor.</a:t>
            </a:r>
          </a:p>
        </p:txBody>
      </p:sp>
      <p:sp>
        <p:nvSpPr>
          <p:cNvPr id="29" name="TextBox 28"/>
          <p:cNvSpPr txBox="1"/>
          <p:nvPr/>
        </p:nvSpPr>
        <p:spPr>
          <a:xfrm rot="3300000">
            <a:off x="1412394" y="3765807"/>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2 Cor.</a:t>
            </a:r>
          </a:p>
        </p:txBody>
      </p:sp>
      <p:sp>
        <p:nvSpPr>
          <p:cNvPr id="30" name="TextBox 29"/>
          <p:cNvSpPr txBox="1"/>
          <p:nvPr/>
        </p:nvSpPr>
        <p:spPr>
          <a:xfrm rot="-3300000">
            <a:off x="2152632" y="1617709"/>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Colossians</a:t>
            </a:r>
          </a:p>
        </p:txBody>
      </p:sp>
      <p:sp>
        <p:nvSpPr>
          <p:cNvPr id="31" name="TextBox 30"/>
          <p:cNvSpPr txBox="1"/>
          <p:nvPr/>
        </p:nvSpPr>
        <p:spPr>
          <a:xfrm rot="-3300000">
            <a:off x="1673642" y="1603195"/>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Romans</a:t>
            </a:r>
          </a:p>
        </p:txBody>
      </p:sp>
      <p:sp>
        <p:nvSpPr>
          <p:cNvPr id="32" name="TextBox 31"/>
          <p:cNvSpPr txBox="1"/>
          <p:nvPr/>
        </p:nvSpPr>
        <p:spPr>
          <a:xfrm rot="3300000">
            <a:off x="1971195" y="3765807"/>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Philippians</a:t>
            </a:r>
          </a:p>
        </p:txBody>
      </p:sp>
      <p:sp>
        <p:nvSpPr>
          <p:cNvPr id="33" name="TextBox 32"/>
          <p:cNvSpPr txBox="1"/>
          <p:nvPr/>
        </p:nvSpPr>
        <p:spPr>
          <a:xfrm rot="3300000">
            <a:off x="2355842" y="3765798"/>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Philemon</a:t>
            </a:r>
          </a:p>
        </p:txBody>
      </p:sp>
      <p:sp>
        <p:nvSpPr>
          <p:cNvPr id="34" name="TextBox 33"/>
          <p:cNvSpPr txBox="1"/>
          <p:nvPr/>
        </p:nvSpPr>
        <p:spPr>
          <a:xfrm rot="-3300000">
            <a:off x="3226688" y="1617695"/>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Titus</a:t>
            </a:r>
          </a:p>
        </p:txBody>
      </p:sp>
      <p:sp>
        <p:nvSpPr>
          <p:cNvPr id="35" name="TextBox 34"/>
          <p:cNvSpPr txBox="1"/>
          <p:nvPr/>
        </p:nvSpPr>
        <p:spPr>
          <a:xfrm rot="-3300000">
            <a:off x="2667875" y="1603192"/>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Ephesians</a:t>
            </a:r>
          </a:p>
        </p:txBody>
      </p:sp>
      <p:sp>
        <p:nvSpPr>
          <p:cNvPr id="36" name="TextBox 35"/>
          <p:cNvSpPr txBox="1"/>
          <p:nvPr/>
        </p:nvSpPr>
        <p:spPr>
          <a:xfrm rot="3300000">
            <a:off x="2907357" y="3751298"/>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1 Timothy</a:t>
            </a:r>
          </a:p>
        </p:txBody>
      </p:sp>
      <p:sp>
        <p:nvSpPr>
          <p:cNvPr id="37" name="TextBox 36"/>
          <p:cNvSpPr txBox="1"/>
          <p:nvPr/>
        </p:nvSpPr>
        <p:spPr>
          <a:xfrm rot="3300000">
            <a:off x="3299237" y="3758557"/>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2 Timothy</a:t>
            </a:r>
          </a:p>
        </p:txBody>
      </p:sp>
      <p:sp>
        <p:nvSpPr>
          <p:cNvPr id="38" name="TextBox 37"/>
          <p:cNvSpPr txBox="1"/>
          <p:nvPr/>
        </p:nvSpPr>
        <p:spPr>
          <a:xfrm rot="-3300000">
            <a:off x="4061253" y="1610440"/>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2 Peter</a:t>
            </a:r>
          </a:p>
        </p:txBody>
      </p:sp>
      <p:sp>
        <p:nvSpPr>
          <p:cNvPr id="39" name="TextBox 38"/>
          <p:cNvSpPr txBox="1"/>
          <p:nvPr/>
        </p:nvSpPr>
        <p:spPr>
          <a:xfrm rot="-3300000">
            <a:off x="3676616" y="1610442"/>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Hebrews</a:t>
            </a:r>
          </a:p>
        </p:txBody>
      </p:sp>
      <p:sp>
        <p:nvSpPr>
          <p:cNvPr id="40" name="TextBox 39"/>
          <p:cNvSpPr txBox="1"/>
          <p:nvPr/>
        </p:nvSpPr>
        <p:spPr>
          <a:xfrm rot="3300000">
            <a:off x="3850780" y="3765812"/>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1 Peter</a:t>
            </a:r>
          </a:p>
        </p:txBody>
      </p:sp>
      <p:sp>
        <p:nvSpPr>
          <p:cNvPr id="41" name="TextBox 40"/>
          <p:cNvSpPr txBox="1"/>
          <p:nvPr/>
        </p:nvSpPr>
        <p:spPr>
          <a:xfrm rot="3300000">
            <a:off x="4278969" y="3773068"/>
            <a:ext cx="1645632"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Jude</a:t>
            </a:r>
          </a:p>
        </p:txBody>
      </p:sp>
      <p:sp>
        <p:nvSpPr>
          <p:cNvPr id="42" name="TextBox 41"/>
          <p:cNvSpPr txBox="1"/>
          <p:nvPr/>
        </p:nvSpPr>
        <p:spPr>
          <a:xfrm rot="-3300000">
            <a:off x="7293419" y="1443518"/>
            <a:ext cx="1889624"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badi MT Condensed" panose="020B0506030101010103" pitchFamily="34" charset="0"/>
              </a:rPr>
              <a:t>Letters of John</a:t>
            </a:r>
          </a:p>
        </p:txBody>
      </p:sp>
      <p:sp>
        <p:nvSpPr>
          <p:cNvPr id="43" name="Rectangle: Rounded Corners 42"/>
          <p:cNvSpPr/>
          <p:nvPr/>
        </p:nvSpPr>
        <p:spPr>
          <a:xfrm>
            <a:off x="442686" y="2517591"/>
            <a:ext cx="7532914" cy="762000"/>
          </a:xfrm>
          <a:prstGeom prst="roundRect">
            <a:avLst/>
          </a:prstGeom>
          <a:gradFill flip="none" rotWithShape="1">
            <a:gsLst>
              <a:gs pos="0">
                <a:schemeClr val="accent1">
                  <a:lumMod val="5000"/>
                  <a:lumOff val="95000"/>
                  <a:alpha val="75000"/>
                </a:schemeClr>
              </a:gs>
              <a:gs pos="24000">
                <a:srgbClr val="FECECF">
                  <a:alpha val="74902"/>
                </a:srgbClr>
              </a:gs>
              <a:gs pos="51000">
                <a:srgbClr val="FF0000">
                  <a:alpha val="75000"/>
                </a:srgbClr>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cxnSpLocks/>
          </p:cNvCxnSpPr>
          <p:nvPr/>
        </p:nvCxnSpPr>
        <p:spPr>
          <a:xfrm>
            <a:off x="1393371" y="2533521"/>
            <a:ext cx="0" cy="731556"/>
          </a:xfrm>
          <a:prstGeom prst="line">
            <a:avLst/>
          </a:prstGeom>
          <a:ln w="57150">
            <a:solidFill>
              <a:schemeClr val="bg1">
                <a:lumMod val="75000"/>
              </a:schemeClr>
            </a:solidFill>
          </a:ln>
          <a:scene3d>
            <a:camera prst="orthographicFront"/>
            <a:lightRig rig="threePt" dir="t"/>
          </a:scene3d>
          <a:sp3d>
            <a:bevelT w="152400" h="152400"/>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278742" y="2533524"/>
            <a:ext cx="0" cy="731556"/>
          </a:xfrm>
          <a:prstGeom prst="line">
            <a:avLst/>
          </a:prstGeom>
          <a:ln w="57150">
            <a:solidFill>
              <a:schemeClr val="bg1">
                <a:lumMod val="75000"/>
              </a:schemeClr>
            </a:solidFill>
          </a:ln>
          <a:scene3d>
            <a:camera prst="orthographicFront"/>
            <a:lightRig rig="threePt" dir="t"/>
          </a:scene3d>
          <a:sp3d>
            <a:bevelT w="152400" h="152400"/>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3222170" y="2533527"/>
            <a:ext cx="0" cy="731556"/>
          </a:xfrm>
          <a:prstGeom prst="line">
            <a:avLst/>
          </a:prstGeom>
          <a:ln w="57150">
            <a:solidFill>
              <a:schemeClr val="bg1">
                <a:lumMod val="75000"/>
              </a:schemeClr>
            </a:solidFill>
          </a:ln>
          <a:scene3d>
            <a:camera prst="orthographicFront"/>
            <a:lightRig rig="threePt" dir="t"/>
          </a:scene3d>
          <a:sp3d>
            <a:bevelT w="152400" h="152400"/>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4122052" y="2533530"/>
            <a:ext cx="0" cy="731556"/>
          </a:xfrm>
          <a:prstGeom prst="line">
            <a:avLst/>
          </a:prstGeom>
          <a:ln w="57150">
            <a:solidFill>
              <a:schemeClr val="bg1">
                <a:lumMod val="75000"/>
              </a:schemeClr>
            </a:solidFill>
          </a:ln>
          <a:scene3d>
            <a:camera prst="orthographicFront"/>
            <a:lightRig rig="threePt" dir="t"/>
          </a:scene3d>
          <a:sp3d>
            <a:bevelT w="152400" h="152400"/>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5036442" y="2548038"/>
            <a:ext cx="0" cy="731556"/>
          </a:xfrm>
          <a:prstGeom prst="line">
            <a:avLst/>
          </a:prstGeom>
          <a:ln w="57150">
            <a:solidFill>
              <a:schemeClr val="bg1">
                <a:lumMod val="75000"/>
              </a:schemeClr>
            </a:solidFill>
          </a:ln>
          <a:scene3d>
            <a:camera prst="orthographicFront"/>
            <a:lightRig rig="threePt" dir="t"/>
          </a:scene3d>
          <a:sp3d>
            <a:bevelT w="152400" h="152400"/>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5921813" y="2548041"/>
            <a:ext cx="0" cy="731556"/>
          </a:xfrm>
          <a:prstGeom prst="line">
            <a:avLst/>
          </a:prstGeom>
          <a:ln w="57150">
            <a:solidFill>
              <a:schemeClr val="bg1">
                <a:lumMod val="75000"/>
              </a:schemeClr>
            </a:solidFill>
          </a:ln>
          <a:scene3d>
            <a:camera prst="orthographicFront"/>
            <a:lightRig rig="threePt" dir="t"/>
          </a:scene3d>
          <a:sp3d>
            <a:bevelT w="152400" h="152400"/>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6865241" y="2548044"/>
            <a:ext cx="0" cy="731556"/>
          </a:xfrm>
          <a:prstGeom prst="line">
            <a:avLst/>
          </a:prstGeom>
          <a:ln w="57150">
            <a:solidFill>
              <a:schemeClr val="bg1">
                <a:lumMod val="75000"/>
              </a:schemeClr>
            </a:solidFill>
          </a:ln>
          <a:scene3d>
            <a:camera prst="orthographicFront"/>
            <a:lightRig rig="threePt" dir="t"/>
          </a:scene3d>
          <a:sp3d>
            <a:bevelT w="152400" h="152400"/>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7765123" y="2548047"/>
            <a:ext cx="0" cy="731556"/>
          </a:xfrm>
          <a:prstGeom prst="line">
            <a:avLst/>
          </a:prstGeom>
          <a:ln w="57150">
            <a:solidFill>
              <a:schemeClr val="bg1">
                <a:lumMod val="75000"/>
              </a:schemeClr>
            </a:solidFill>
          </a:ln>
          <a:scene3d>
            <a:camera prst="orthographicFront"/>
            <a:lightRig rig="threePt" dir="t"/>
          </a:scene3d>
          <a:sp3d>
            <a:bevelT w="152400" h="152400"/>
          </a:sp3d>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7897" y="2706109"/>
            <a:ext cx="778205" cy="400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bodyPr>
          <a:lstStyle/>
          <a:p>
            <a:pPr algn="ctr"/>
            <a:r>
              <a:rPr lang="en-US" sz="2000" b="1" dirty="0">
                <a:solidFill>
                  <a:schemeClr val="tx1">
                    <a:lumMod val="95000"/>
                    <a:lumOff val="5000"/>
                  </a:schemeClr>
                </a:solidFill>
                <a:latin typeface="Abadi MT Condensed" panose="020B0506030101010103" pitchFamily="34" charset="0"/>
              </a:rPr>
              <a:t>AD 55</a:t>
            </a:r>
          </a:p>
        </p:txBody>
      </p:sp>
      <p:sp>
        <p:nvSpPr>
          <p:cNvPr id="17" name="TextBox 16"/>
          <p:cNvSpPr txBox="1"/>
          <p:nvPr/>
        </p:nvSpPr>
        <p:spPr>
          <a:xfrm>
            <a:off x="1886006" y="2698855"/>
            <a:ext cx="778205" cy="400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bodyPr>
          <a:lstStyle/>
          <a:p>
            <a:pPr algn="ctr"/>
            <a:r>
              <a:rPr lang="en-US" sz="2000" b="1" dirty="0">
                <a:solidFill>
                  <a:schemeClr val="tx1">
                    <a:lumMod val="95000"/>
                    <a:lumOff val="5000"/>
                  </a:schemeClr>
                </a:solidFill>
                <a:latin typeface="Abadi MT Condensed" panose="020B0506030101010103" pitchFamily="34" charset="0"/>
              </a:rPr>
              <a:t>AD 60</a:t>
            </a:r>
          </a:p>
        </p:txBody>
      </p:sp>
      <p:sp>
        <p:nvSpPr>
          <p:cNvPr id="18" name="TextBox 17"/>
          <p:cNvSpPr txBox="1"/>
          <p:nvPr/>
        </p:nvSpPr>
        <p:spPr>
          <a:xfrm>
            <a:off x="2822171" y="2691601"/>
            <a:ext cx="778205" cy="400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bodyPr>
          <a:lstStyle/>
          <a:p>
            <a:pPr algn="ctr"/>
            <a:r>
              <a:rPr lang="en-US" sz="2000" b="1" dirty="0">
                <a:solidFill>
                  <a:schemeClr val="tx1">
                    <a:lumMod val="95000"/>
                    <a:lumOff val="5000"/>
                  </a:schemeClr>
                </a:solidFill>
                <a:latin typeface="Abadi MT Condensed" panose="020B0506030101010103" pitchFamily="34" charset="0"/>
              </a:rPr>
              <a:t>AD 65</a:t>
            </a:r>
          </a:p>
        </p:txBody>
      </p:sp>
      <p:sp>
        <p:nvSpPr>
          <p:cNvPr id="19" name="TextBox 18"/>
          <p:cNvSpPr txBox="1"/>
          <p:nvPr/>
        </p:nvSpPr>
        <p:spPr>
          <a:xfrm>
            <a:off x="3736574" y="2691598"/>
            <a:ext cx="778205" cy="400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bodyPr>
          <a:lstStyle/>
          <a:p>
            <a:pPr algn="ctr"/>
            <a:r>
              <a:rPr lang="en-US" sz="2000" b="1" dirty="0">
                <a:solidFill>
                  <a:schemeClr val="tx1">
                    <a:lumMod val="95000"/>
                    <a:lumOff val="5000"/>
                  </a:schemeClr>
                </a:solidFill>
                <a:latin typeface="Abadi MT Condensed" panose="020B0506030101010103" pitchFamily="34" charset="0"/>
              </a:rPr>
              <a:t>AD 70</a:t>
            </a:r>
          </a:p>
        </p:txBody>
      </p:sp>
      <p:sp>
        <p:nvSpPr>
          <p:cNvPr id="20" name="TextBox 19"/>
          <p:cNvSpPr txBox="1"/>
          <p:nvPr/>
        </p:nvSpPr>
        <p:spPr>
          <a:xfrm>
            <a:off x="4614683" y="2698858"/>
            <a:ext cx="778205" cy="400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bodyPr>
          <a:lstStyle/>
          <a:p>
            <a:pPr algn="ctr"/>
            <a:r>
              <a:rPr lang="en-US" sz="2000" b="1" dirty="0">
                <a:solidFill>
                  <a:schemeClr val="tx1">
                    <a:lumMod val="95000"/>
                    <a:lumOff val="5000"/>
                  </a:schemeClr>
                </a:solidFill>
                <a:latin typeface="Abadi MT Condensed" panose="020B0506030101010103" pitchFamily="34" charset="0"/>
              </a:rPr>
              <a:t>AD 75</a:t>
            </a:r>
          </a:p>
        </p:txBody>
      </p:sp>
      <p:sp>
        <p:nvSpPr>
          <p:cNvPr id="21" name="TextBox 20"/>
          <p:cNvSpPr txBox="1"/>
          <p:nvPr/>
        </p:nvSpPr>
        <p:spPr>
          <a:xfrm>
            <a:off x="5550848" y="2691604"/>
            <a:ext cx="778205" cy="400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bodyPr>
          <a:lstStyle/>
          <a:p>
            <a:pPr algn="ctr"/>
            <a:r>
              <a:rPr lang="en-US" sz="2000" b="1" dirty="0">
                <a:solidFill>
                  <a:schemeClr val="tx1">
                    <a:lumMod val="95000"/>
                    <a:lumOff val="5000"/>
                  </a:schemeClr>
                </a:solidFill>
                <a:latin typeface="Abadi MT Condensed" panose="020B0506030101010103" pitchFamily="34" charset="0"/>
              </a:rPr>
              <a:t>AD 80</a:t>
            </a:r>
          </a:p>
        </p:txBody>
      </p:sp>
      <p:sp>
        <p:nvSpPr>
          <p:cNvPr id="22" name="TextBox 21"/>
          <p:cNvSpPr txBox="1"/>
          <p:nvPr/>
        </p:nvSpPr>
        <p:spPr>
          <a:xfrm>
            <a:off x="6479765" y="2706118"/>
            <a:ext cx="778205" cy="400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bodyPr>
          <a:lstStyle/>
          <a:p>
            <a:pPr algn="ctr"/>
            <a:r>
              <a:rPr lang="en-US" sz="2000" b="1" dirty="0">
                <a:solidFill>
                  <a:schemeClr val="tx1">
                    <a:lumMod val="95000"/>
                    <a:lumOff val="5000"/>
                  </a:schemeClr>
                </a:solidFill>
                <a:latin typeface="Abadi MT Condensed" panose="020B0506030101010103" pitchFamily="34" charset="0"/>
              </a:rPr>
              <a:t>AD 85</a:t>
            </a:r>
          </a:p>
        </p:txBody>
      </p:sp>
      <p:sp>
        <p:nvSpPr>
          <p:cNvPr id="23" name="TextBox 22"/>
          <p:cNvSpPr txBox="1"/>
          <p:nvPr/>
        </p:nvSpPr>
        <p:spPr>
          <a:xfrm>
            <a:off x="7415930" y="2698864"/>
            <a:ext cx="778205" cy="400110"/>
          </a:xfrm>
          <a:prstGeom prst="rect">
            <a:avLst/>
          </a:prstGeom>
          <a:blipFill dpi="0" rotWithShape="1">
            <a:blip r:embed="rId4">
              <a:extLst>
                <a:ext uri="{28A0092B-C50C-407E-A947-70E740481C1C}">
                  <a14:useLocalDpi xmlns:a14="http://schemas.microsoft.com/office/drawing/2010/main" val="0"/>
                </a:ext>
              </a:extLst>
            </a:blip>
            <a:srcRect/>
            <a:stretch>
              <a:fillRect/>
            </a:stretch>
          </a:blipFill>
          <a:scene3d>
            <a:camera prst="orthographicFront"/>
            <a:lightRig rig="threePt" dir="t"/>
          </a:scene3d>
          <a:sp3d>
            <a:bevelT/>
          </a:sp3d>
        </p:spPr>
        <p:txBody>
          <a:bodyPr wrap="square" rtlCol="0">
            <a:spAutoFit/>
          </a:bodyPr>
          <a:lstStyle/>
          <a:p>
            <a:pPr algn="ctr"/>
            <a:r>
              <a:rPr lang="en-US" sz="2000" b="1" dirty="0">
                <a:solidFill>
                  <a:schemeClr val="tx1">
                    <a:lumMod val="95000"/>
                    <a:lumOff val="5000"/>
                  </a:schemeClr>
                </a:solidFill>
                <a:latin typeface="Abadi MT Condensed" panose="020B0506030101010103" pitchFamily="34" charset="0"/>
              </a:rPr>
              <a:t>AD 90</a:t>
            </a:r>
          </a:p>
        </p:txBody>
      </p:sp>
      <p:sp>
        <p:nvSpPr>
          <p:cNvPr id="44" name="Rectangle: Rounded Corners 43"/>
          <p:cNvSpPr/>
          <p:nvPr/>
        </p:nvSpPr>
        <p:spPr>
          <a:xfrm>
            <a:off x="787945" y="4581726"/>
            <a:ext cx="749030" cy="457200"/>
          </a:xfrm>
          <a:prstGeom prst="roundRect">
            <a:avLst/>
          </a:prstGeom>
          <a:solidFill>
            <a:srgbClr val="FFFFFF">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p:cNvSpPr/>
          <p:nvPr/>
        </p:nvSpPr>
        <p:spPr>
          <a:xfrm>
            <a:off x="784697" y="5132969"/>
            <a:ext cx="749030" cy="457200"/>
          </a:xfrm>
          <a:prstGeom prst="roundRect">
            <a:avLst/>
          </a:prstGeom>
          <a:solidFill>
            <a:srgbClr val="FF0000">
              <a:alpha val="74902"/>
            </a:srgb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546698" y="4513634"/>
            <a:ext cx="306421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Instruction</a:t>
            </a:r>
          </a:p>
        </p:txBody>
      </p:sp>
      <p:sp>
        <p:nvSpPr>
          <p:cNvPr id="47" name="TextBox 46"/>
          <p:cNvSpPr txBox="1"/>
          <p:nvPr/>
        </p:nvSpPr>
        <p:spPr>
          <a:xfrm>
            <a:off x="1543450" y="5070190"/>
            <a:ext cx="306421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Warning</a:t>
            </a:r>
          </a:p>
        </p:txBody>
      </p:sp>
    </p:spTree>
    <p:extLst>
      <p:ext uri="{BB962C8B-B14F-4D97-AF65-F5344CB8AC3E}">
        <p14:creationId xmlns:p14="http://schemas.microsoft.com/office/powerpoint/2010/main" val="325097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1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6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7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80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10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20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30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40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par>
                                <p:cTn id="72" presetID="10" presetClass="entr" presetSubtype="0" fill="hold" grpId="0" nodeType="withEffect">
                                  <p:stCondLst>
                                    <p:cond delay="50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par>
                                <p:cTn id="75" presetID="10" presetClass="entr" presetSubtype="0" fill="hold" grpId="0" nodeType="withEffect">
                                  <p:stCondLst>
                                    <p:cond delay="60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grpId="0" nodeType="withEffect">
                                  <p:stCondLst>
                                    <p:cond delay="70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grpId="0" nodeType="withEffect">
                                  <p:stCondLst>
                                    <p:cond delay="80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80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90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0" presetClass="entr" presetSubtype="0" fill="hold" grpId="0" nodeType="withEffect">
                                  <p:stCondLst>
                                    <p:cond delay="100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10" presetClass="entr" presetSubtype="0" fill="hold" grpId="0" nodeType="withEffect">
                                  <p:stCondLst>
                                    <p:cond delay="110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par>
                                <p:cTn id="96" presetID="10" presetClass="entr" presetSubtype="0" fill="hold" grpId="0" nodeType="withEffect">
                                  <p:stCondLst>
                                    <p:cond delay="120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500"/>
                                        <p:tgtEl>
                                          <p:spTgt spid="37"/>
                                        </p:tgtEl>
                                      </p:cBhvr>
                                    </p:animEffect>
                                  </p:childTnLst>
                                </p:cTn>
                              </p:par>
                              <p:par>
                                <p:cTn id="99" presetID="10" presetClass="entr" presetSubtype="0" fill="hold" grpId="0" nodeType="withEffect">
                                  <p:stCondLst>
                                    <p:cond delay="140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500"/>
                                        <p:tgtEl>
                                          <p:spTgt spid="39"/>
                                        </p:tgtEl>
                                      </p:cBhvr>
                                    </p:animEffect>
                                  </p:childTnLst>
                                </p:cTn>
                              </p:par>
                              <p:par>
                                <p:cTn id="102" presetID="10" presetClass="entr" presetSubtype="0" fill="hold" grpId="0" nodeType="withEffect">
                                  <p:stCondLst>
                                    <p:cond delay="150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500"/>
                                        <p:tgtEl>
                                          <p:spTgt spid="40"/>
                                        </p:tgtEl>
                                      </p:cBhvr>
                                    </p:animEffect>
                                  </p:childTnLst>
                                </p:cTn>
                              </p:par>
                              <p:par>
                                <p:cTn id="105" presetID="10" presetClass="entr" presetSubtype="0" fill="hold" grpId="0" nodeType="withEffect">
                                  <p:stCondLst>
                                    <p:cond delay="160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170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500"/>
                                        <p:tgtEl>
                                          <p:spTgt spid="41"/>
                                        </p:tgtEl>
                                      </p:cBhvr>
                                    </p:animEffect>
                                  </p:childTnLst>
                                </p:cTn>
                              </p:par>
                              <p:par>
                                <p:cTn id="111" presetID="10" presetClass="entr" presetSubtype="0" fill="hold" grpId="0" nodeType="withEffect">
                                  <p:stCondLst>
                                    <p:cond delay="180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500"/>
                                        <p:tgtEl>
                                          <p:spTgt spid="44"/>
                                        </p:tgtEl>
                                      </p:cBhvr>
                                    </p:animEffect>
                                  </p:childTnLst>
                                </p:cTn>
                              </p:par>
                            </p:childTnLst>
                          </p:cTn>
                        </p:par>
                        <p:par>
                          <p:cTn id="119" fill="hold">
                            <p:stCondLst>
                              <p:cond delay="500"/>
                            </p:stCondLst>
                            <p:childTnLst>
                              <p:par>
                                <p:cTn id="120" presetID="10" presetClass="entr" presetSubtype="0" fill="hold" grpId="0" nodeType="after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fade">
                                      <p:cBhvr>
                                        <p:cTn id="122" dur="500"/>
                                        <p:tgtEl>
                                          <p:spTgt spid="46"/>
                                        </p:tgtEl>
                                      </p:cBhvr>
                                    </p:animEffect>
                                  </p:childTnLst>
                                </p:cTn>
                              </p:par>
                            </p:childTnLst>
                          </p:cTn>
                        </p:par>
                        <p:par>
                          <p:cTn id="123" fill="hold">
                            <p:stCondLst>
                              <p:cond delay="1000"/>
                            </p:stCondLst>
                            <p:childTnLst>
                              <p:par>
                                <p:cTn id="124" presetID="10"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500"/>
                                        <p:tgtEl>
                                          <p:spTgt spid="45"/>
                                        </p:tgtEl>
                                      </p:cBhvr>
                                    </p:animEffect>
                                  </p:childTnLst>
                                </p:cTn>
                              </p:par>
                            </p:childTnLst>
                          </p:cTn>
                        </p:par>
                        <p:par>
                          <p:cTn id="127" fill="hold">
                            <p:stCondLst>
                              <p:cond delay="1500"/>
                            </p:stCondLst>
                            <p:childTnLst>
                              <p:par>
                                <p:cTn id="128" presetID="10" presetClass="entr" presetSubtype="0" fill="hold" grpId="0" nodeType="after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500"/>
                                        <p:tgtEl>
                                          <p:spTgt spid="47"/>
                                        </p:tgtEl>
                                      </p:cBhvr>
                                    </p:animEffect>
                                  </p:childTnLst>
                                </p:cTn>
                              </p:par>
                            </p:childTnLst>
                          </p:cTn>
                        </p:par>
                        <p:par>
                          <p:cTn id="131" fill="hold">
                            <p:stCondLst>
                              <p:cond delay="2000"/>
                            </p:stCondLst>
                            <p:childTnLst>
                              <p:par>
                                <p:cTn id="132" presetID="22" presetClass="entr" presetSubtype="8"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wipe(left)">
                                      <p:cBhvr>
                                        <p:cTn id="134" dur="5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animBg="1"/>
      <p:bldP spid="15" grpId="0" animBg="1"/>
      <p:bldP spid="17" grpId="0" animBg="1"/>
      <p:bldP spid="18" grpId="0" animBg="1"/>
      <p:bldP spid="19" grpId="0" animBg="1"/>
      <p:bldP spid="20" grpId="0" animBg="1"/>
      <p:bldP spid="21" grpId="0" animBg="1"/>
      <p:bldP spid="22" grpId="0" animBg="1"/>
      <p:bldP spid="23" grpId="0" animBg="1"/>
      <p:bldP spid="44" grpId="0" animBg="1"/>
      <p:bldP spid="45" grpId="0" animBg="1"/>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10526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3" name="TextBox 2"/>
          <p:cNvSpPr txBox="1"/>
          <p:nvPr/>
        </p:nvSpPr>
        <p:spPr>
          <a:xfrm>
            <a:off x="457200" y="841834"/>
            <a:ext cx="8251371"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lady</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 </a:t>
            </a:r>
            <a:r>
              <a:rPr lang="en-US" sz="3200" b="1" i="1" dirty="0" err="1">
                <a:solidFill>
                  <a:srgbClr val="FFFF00"/>
                </a:solidFill>
                <a:effectLst>
                  <a:outerShdw blurRad="38100" dist="38100" dir="2700000" algn="tl">
                    <a:srgbClr val="000000">
                      <a:alpha val="43137"/>
                    </a:srgbClr>
                  </a:outerShdw>
                </a:effectLst>
                <a:latin typeface="Constantia" panose="02030602050306030303" pitchFamily="18" charset="0"/>
              </a:rPr>
              <a:t>kuria</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feminine of </a:t>
            </a:r>
            <a:r>
              <a:rPr lang="en-US" sz="3200" b="1" i="1" dirty="0" err="1">
                <a:solidFill>
                  <a:srgbClr val="FFFF00"/>
                </a:solidFill>
                <a:effectLst>
                  <a:outerShdw blurRad="38100" dist="38100" dir="2700000" algn="tl">
                    <a:srgbClr val="000000">
                      <a:alpha val="43137"/>
                    </a:srgbClr>
                  </a:outerShdw>
                </a:effectLst>
                <a:latin typeface="Constantia" panose="02030602050306030303" pitchFamily="18" charset="0"/>
              </a:rPr>
              <a:t>kurios</a:t>
            </a:r>
            <a:r>
              <a:rPr lang="en-US" sz="3200" b="1" i="1" dirty="0">
                <a:solidFill>
                  <a:srgbClr val="FFFF00"/>
                </a:solidFill>
                <a:effectLst>
                  <a:outerShdw blurRad="38100" dist="38100" dir="2700000" algn="tl">
                    <a:srgbClr val="000000">
                      <a:alpha val="43137"/>
                    </a:srgbClr>
                  </a:outerShdw>
                </a:effectLst>
                <a:latin typeface="Constantia" panose="02030602050306030303" pitchFamily="18" charset="0"/>
              </a:rPr>
              <a:t>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a:t>
            </a:r>
            <a:r>
              <a:rPr lang="en-US" sz="3200" i="1" dirty="0">
                <a:solidFill>
                  <a:schemeClr val="bg1"/>
                </a:solidFill>
                <a:effectLst>
                  <a:outerShdw blurRad="38100" dist="38100" dir="2700000" algn="tl">
                    <a:srgbClr val="000000">
                      <a:alpha val="43137"/>
                    </a:srgbClr>
                  </a:outerShdw>
                </a:effectLst>
                <a:latin typeface="Abadi MT Condensed" panose="020B0506030101010103" pitchFamily="34" charset="0"/>
              </a:rPr>
              <a:t>lord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a:t>
            </a:r>
          </a:p>
        </p:txBody>
      </p:sp>
      <p:sp>
        <p:nvSpPr>
          <p:cNvPr id="4" name="TextBox 3"/>
          <p:cNvSpPr txBox="1"/>
          <p:nvPr/>
        </p:nvSpPr>
        <p:spPr>
          <a:xfrm>
            <a:off x="453960" y="1370369"/>
            <a:ext cx="8251371"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rPr>
              <a:t>truth</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 5x in the 1</a:t>
            </a:r>
            <a:r>
              <a:rPr lang="en-US" sz="3200"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st</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four verses</a:t>
            </a:r>
            <a:endParaRPr lang="en-US" sz="4800" dirty="0">
              <a:solidFill>
                <a:schemeClr val="bg1"/>
              </a:solidFill>
              <a:effectLst>
                <a:outerShdw blurRad="38100" dist="38100" dir="2700000" algn="tl">
                  <a:srgbClr val="000000">
                    <a:alpha val="43137"/>
                  </a:srgbClr>
                </a:outerShdw>
              </a:effectLst>
              <a:latin typeface="Abadi MT Condensed" panose="020B0506030101010103" pitchFamily="34" charset="0"/>
            </a:endParaRPr>
          </a:p>
        </p:txBody>
      </p:sp>
      <p:sp>
        <p:nvSpPr>
          <p:cNvPr id="5" name="TextBox 4"/>
          <p:cNvSpPr txBox="1"/>
          <p:nvPr/>
        </p:nvSpPr>
        <p:spPr>
          <a:xfrm>
            <a:off x="702129" y="1873102"/>
            <a:ext cx="7968342" cy="584775"/>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dirty="0">
                <a:solidFill>
                  <a:srgbClr val="FFFF00"/>
                </a:solidFill>
                <a:effectLst>
                  <a:outerShdw blurRad="38100" dist="38100" dir="2700000" algn="tl">
                    <a:srgbClr val="000000">
                      <a:alpha val="43137"/>
                    </a:srgbClr>
                  </a:outerShdw>
                </a:effectLst>
                <a:latin typeface="Abadi MT Condensed" panose="020B0506030101010103" pitchFamily="34" charset="0"/>
              </a:rPr>
              <a:t>love</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 4x in the 1</a:t>
            </a:r>
            <a:r>
              <a:rPr lang="en-US" sz="3200" b="1"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st</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six verses</a:t>
            </a:r>
            <a:endParaRPr lang="en-US" sz="3200" b="1" i="1" dirty="0">
              <a:solidFill>
                <a:schemeClr val="bg1"/>
              </a:solidFill>
              <a:effectLst>
                <a:outerShdw blurRad="38100" dist="38100" dir="2700000" algn="tl">
                  <a:srgbClr val="000000">
                    <a:alpha val="43137"/>
                  </a:srgbClr>
                </a:outerShdw>
              </a:effectLst>
              <a:latin typeface="Abadi MT Condensed" panose="020B0506030101010103" pitchFamily="34" charset="0"/>
            </a:endParaRPr>
          </a:p>
        </p:txBody>
      </p:sp>
      <p:sp>
        <p:nvSpPr>
          <p:cNvPr id="6" name="TextBox 5"/>
          <p:cNvSpPr txBox="1"/>
          <p:nvPr/>
        </p:nvSpPr>
        <p:spPr>
          <a:xfrm>
            <a:off x="463690" y="2378803"/>
            <a:ext cx="8251371" cy="156966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Eph. 4:15 ~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but, speaking the truth in love,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(we)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may grow up in all things into Him who is the head—Christ—</a:t>
            </a:r>
            <a:endParaRPr lang="en-US" sz="7200" b="1" dirty="0">
              <a:solidFill>
                <a:srgbClr val="FFFF00"/>
              </a:solidFill>
              <a:effectLst>
                <a:outerShdw blurRad="38100" dist="38100" dir="2700000" algn="tl">
                  <a:srgbClr val="000000">
                    <a:alpha val="43137"/>
                  </a:srgbClr>
                </a:outerShdw>
              </a:effectLst>
              <a:latin typeface="Abadi MT Condensed" panose="020B0506030101010103" pitchFamily="34" charset="0"/>
            </a:endParaRPr>
          </a:p>
        </p:txBody>
      </p:sp>
    </p:spTree>
    <p:extLst>
      <p:ext uri="{BB962C8B-B14F-4D97-AF65-F5344CB8AC3E}">
        <p14:creationId xmlns:p14="http://schemas.microsoft.com/office/powerpoint/2010/main" val="127476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3"/>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4"/>
                                        </p:tgtEl>
                                        <p:attrNameLst>
                                          <p:attrName>style.color</p:attrName>
                                        </p:attrNameLst>
                                      </p:cBhvr>
                                      <p:to>
                                        <a:schemeClr val="accent2"/>
                                      </p:to>
                                    </p:animClr>
                                  </p:childTnLst>
                                </p:cTn>
                              </p:par>
                              <p:par>
                                <p:cTn id="27" presetID="3" presetClass="emph" presetSubtype="2" fill="hold" grpId="1" nodeType="withEffect">
                                  <p:stCondLst>
                                    <p:cond delay="0"/>
                                  </p:stCondLst>
                                  <p:childTnLst>
                                    <p:animClr clrSpc="rgb" dir="cw">
                                      <p:cBhvr override="childStyle">
                                        <p:cTn id="28"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Tree>
    <p:extLst>
      <p:ext uri="{BB962C8B-B14F-4D97-AF65-F5344CB8AC3E}">
        <p14:creationId xmlns:p14="http://schemas.microsoft.com/office/powerpoint/2010/main" val="378442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3" name="TextBox 2"/>
          <p:cNvSpPr txBox="1"/>
          <p:nvPr/>
        </p:nvSpPr>
        <p:spPr>
          <a:xfrm>
            <a:off x="457200" y="841834"/>
            <a:ext cx="8251371" cy="501675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Extra Bold" panose="020B0A06030101010103" pitchFamily="34" charset="0"/>
              </a:rPr>
              <a:t>Ezek. 33:30-32 ~ </a:t>
            </a:r>
            <a:r>
              <a:rPr lang="en-US" sz="3200" b="1" baseline="30000" dirty="0">
                <a:solidFill>
                  <a:schemeClr val="bg1"/>
                </a:solidFill>
                <a:effectLst>
                  <a:outerShdw blurRad="38100" dist="38100" dir="2700000" algn="tl">
                    <a:srgbClr val="000000">
                      <a:alpha val="43137"/>
                    </a:srgbClr>
                  </a:outerShdw>
                </a:effectLst>
                <a:latin typeface="Abadi MT Condensed Extra Bold" panose="020B0A06030101010103" pitchFamily="34" charset="0"/>
              </a:rPr>
              <a:t>30</a:t>
            </a:r>
            <a:r>
              <a:rPr lang="en-US" sz="3200" b="1" dirty="0">
                <a:solidFill>
                  <a:schemeClr val="bg1"/>
                </a:solidFill>
                <a:effectLst>
                  <a:outerShdw blurRad="38100" dist="38100" dir="2700000" algn="tl">
                    <a:srgbClr val="000000">
                      <a:alpha val="43137"/>
                    </a:srgbClr>
                  </a:outerShdw>
                </a:effectLst>
                <a:latin typeface="Abadi MT Condensed Extra Bold" panose="020B0A06030101010103" pitchFamily="34" charset="0"/>
              </a:rPr>
              <a:t> </a:t>
            </a:r>
            <a:r>
              <a:rPr lang="en-US" sz="3200" b="1" dirty="0">
                <a:solidFill>
                  <a:srgbClr val="FFFF00"/>
                </a:solidFill>
                <a:effectLst>
                  <a:outerShdw blurRad="38100" dist="38100" dir="2700000" algn="tl">
                    <a:srgbClr val="000000">
                      <a:alpha val="43137"/>
                    </a:srgbClr>
                  </a:outerShdw>
                </a:effectLst>
                <a:latin typeface="Abadi MT Condensed Extra Bold" panose="020B0A06030101010103" pitchFamily="34" charset="0"/>
              </a:rPr>
              <a:t>As for you, son of man, the children of your people are talking about you beside the walls and in the doors of the houses; and they speak to one another, everyone saying to his brother, “Please come and hear what the word is that comes from the Lord.” </a:t>
            </a:r>
            <a:r>
              <a:rPr lang="en-US" sz="3200" b="1" baseline="30000" dirty="0">
                <a:solidFill>
                  <a:schemeClr val="bg1"/>
                </a:solidFill>
                <a:effectLst>
                  <a:outerShdw blurRad="38100" dist="38100" dir="2700000" algn="tl">
                    <a:srgbClr val="000000">
                      <a:alpha val="43137"/>
                    </a:srgbClr>
                  </a:outerShdw>
                </a:effectLst>
                <a:latin typeface="Abadi MT Condensed Extra Bold" panose="020B0A06030101010103" pitchFamily="34" charset="0"/>
              </a:rPr>
              <a:t>31</a:t>
            </a:r>
            <a:r>
              <a:rPr lang="en-US" sz="3200" b="1" dirty="0">
                <a:solidFill>
                  <a:srgbClr val="FFFF00"/>
                </a:solidFill>
                <a:effectLst>
                  <a:outerShdw blurRad="38100" dist="38100" dir="2700000" algn="tl">
                    <a:srgbClr val="000000">
                      <a:alpha val="43137"/>
                    </a:srgbClr>
                  </a:outerShdw>
                </a:effectLst>
                <a:latin typeface="Abadi MT Condensed Extra Bold" panose="020B0A06030101010103" pitchFamily="34" charset="0"/>
              </a:rPr>
              <a:t> So they come to you as people do, they sit before you as My people, and they hear your words, but they do not do them; for with their mouth they show much love, but their hearts pursue their own gain. </a:t>
            </a:r>
          </a:p>
        </p:txBody>
      </p:sp>
    </p:spTree>
    <p:extLst>
      <p:ext uri="{BB962C8B-B14F-4D97-AF65-F5344CB8AC3E}">
        <p14:creationId xmlns:p14="http://schemas.microsoft.com/office/powerpoint/2010/main" val="252287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p:cNvSpPr/>
          <p:nvPr/>
        </p:nvSpPr>
        <p:spPr>
          <a:xfrm>
            <a:off x="1069522" y="1240972"/>
            <a:ext cx="1524003" cy="820057"/>
          </a:xfrm>
          <a:prstGeom prst="roundRect">
            <a:avLst/>
          </a:prstGeom>
          <a:solidFill>
            <a:srgbClr val="C55A11">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1:1-13</a:t>
            </a:r>
          </a:p>
        </p:txBody>
      </p:sp>
      <p:sp>
        <p:nvSpPr>
          <p:cNvPr id="3" name="TextBox 2"/>
          <p:cNvSpPr txBox="1"/>
          <p:nvPr/>
        </p:nvSpPr>
        <p:spPr>
          <a:xfrm>
            <a:off x="457200" y="841834"/>
            <a:ext cx="8251371" cy="2062103"/>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Extra Bold" panose="020B0A06030101010103" pitchFamily="34" charset="0"/>
              </a:rPr>
              <a:t>Ezek. 33:30-32 ~ </a:t>
            </a:r>
            <a:r>
              <a:rPr lang="en-US" sz="3200" b="1" baseline="30000" dirty="0">
                <a:solidFill>
                  <a:schemeClr val="bg1"/>
                </a:solidFill>
                <a:effectLst>
                  <a:outerShdw blurRad="38100" dist="38100" dir="2700000" algn="tl">
                    <a:srgbClr val="000000">
                      <a:alpha val="43137"/>
                    </a:srgbClr>
                  </a:outerShdw>
                </a:effectLst>
                <a:latin typeface="Abadi MT Condensed Extra Bold" panose="020B0A06030101010103" pitchFamily="34" charset="0"/>
              </a:rPr>
              <a:t>32</a:t>
            </a:r>
            <a:r>
              <a:rPr lang="en-US" sz="3200" b="1" dirty="0">
                <a:solidFill>
                  <a:srgbClr val="FFFF00"/>
                </a:solidFill>
                <a:effectLst>
                  <a:outerShdw blurRad="38100" dist="38100" dir="2700000" algn="tl">
                    <a:srgbClr val="000000">
                      <a:alpha val="43137"/>
                    </a:srgbClr>
                  </a:outerShdw>
                </a:effectLst>
                <a:latin typeface="Abadi MT Condensed Extra Bold" panose="020B0A06030101010103" pitchFamily="34" charset="0"/>
              </a:rPr>
              <a:t> Indeed you are to them as a very lovely song of one who has a pleasant voice and can play well on an instrument; for they hear your words, but they do not do them.</a:t>
            </a:r>
          </a:p>
        </p:txBody>
      </p:sp>
      <p:sp>
        <p:nvSpPr>
          <p:cNvPr id="5" name="TextBox 4"/>
          <p:cNvSpPr txBox="1"/>
          <p:nvPr/>
        </p:nvSpPr>
        <p:spPr>
          <a:xfrm>
            <a:off x="702129" y="2831187"/>
            <a:ext cx="796834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Abadi MT Condensed Extra Bold" panose="020B0A06030101010103" pitchFamily="34" charset="0"/>
              </a:rPr>
              <a:t> </a:t>
            </a:r>
            <a:r>
              <a:rPr lang="en-US" sz="3200" dirty="0">
                <a:solidFill>
                  <a:srgbClr val="FFFF00"/>
                </a:solidFill>
                <a:effectLst>
                  <a:outerShdw blurRad="38100" dist="38100" dir="2700000" algn="tl">
                    <a:srgbClr val="000000">
                      <a:alpha val="43137"/>
                    </a:srgbClr>
                  </a:outerShdw>
                </a:effectLst>
                <a:latin typeface="Abadi MT Condensed Extra Bold" panose="020B0A06030101010103" pitchFamily="34" charset="0"/>
              </a:rPr>
              <a:t>lovely </a:t>
            </a:r>
            <a:r>
              <a:rPr lang="en-US" sz="3200" dirty="0">
                <a:solidFill>
                  <a:schemeClr val="bg1"/>
                </a:solidFill>
                <a:effectLst>
                  <a:outerShdw blurRad="38100" dist="38100" dir="2700000" algn="tl">
                    <a:srgbClr val="000000">
                      <a:alpha val="43137"/>
                    </a:srgbClr>
                  </a:outerShdw>
                </a:effectLst>
                <a:latin typeface="Abadi MT Condensed Extra Bold" panose="020B0A06030101010103" pitchFamily="34" charset="0"/>
              </a:rPr>
              <a:t>~ </a:t>
            </a:r>
            <a:r>
              <a:rPr lang="en-US" sz="3200" i="1" dirty="0">
                <a:solidFill>
                  <a:schemeClr val="bg1"/>
                </a:solidFill>
                <a:effectLst>
                  <a:outerShdw blurRad="38100" dist="38100" dir="2700000" algn="tl">
                    <a:srgbClr val="000000">
                      <a:alpha val="43137"/>
                    </a:srgbClr>
                  </a:outerShdw>
                </a:effectLst>
                <a:latin typeface="Abadi MT Condensed Extra Bold" panose="020B0A06030101010103" pitchFamily="34" charset="0"/>
              </a:rPr>
              <a:t>sensuous love</a:t>
            </a:r>
          </a:p>
        </p:txBody>
      </p:sp>
    </p:spTree>
    <p:extLst>
      <p:ext uri="{BB962C8B-B14F-4D97-AF65-F5344CB8AC3E}">
        <p14:creationId xmlns:p14="http://schemas.microsoft.com/office/powerpoint/2010/main" val="147015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2495</TotalTime>
  <Words>569</Words>
  <Application>Microsoft Office PowerPoint</Application>
  <PresentationFormat>On-screen Show (4:3)</PresentationFormat>
  <Paragraphs>84</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Alliance</vt:lpstr>
      <vt:lpstr>Abadi MT Condensed</vt:lpstr>
      <vt:lpstr>Constantia</vt:lpstr>
      <vt:lpstr>Calibri Light</vt:lpstr>
      <vt:lpstr>Arial</vt:lpstr>
      <vt:lpstr>Times New Roman</vt:lpstr>
      <vt:lpstr>PT Hand Label</vt:lpstr>
      <vt:lpstr>Abadi MT Condensed Extra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31</cp:revision>
  <dcterms:created xsi:type="dcterms:W3CDTF">2017-04-20T13:42:38Z</dcterms:created>
  <dcterms:modified xsi:type="dcterms:W3CDTF">2017-04-23T12:28:03Z</dcterms:modified>
</cp:coreProperties>
</file>